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h6UyXITtBwOLPdepkd8A+H59aU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C830720-ACB4-4A86-9B16-6E2C085A8E7D}">
  <a:tblStyle styleId="{4C830720-ACB4-4A86-9B16-6E2C085A8E7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f4cebf89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f4cebf89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f4cebf8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f4cebf8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f4cebf89c_2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f4cebf89c_2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" name="Google Shape;11;p1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1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0" name="Google Shape;5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2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3" name="Google Shape;53;p22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" name="Google Shape;17;p13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13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9" name="Google Shape;19;p13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0" name="Google Shape;20;p1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21" name="Google Shape;2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15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" name="Google Shape;26;p15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27" name="Google Shape;2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3" name="Google Shape;43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7" name="Google Shape;4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b="0" i="0" sz="18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type="ctrTitle"/>
          </p:nvPr>
        </p:nvSpPr>
        <p:spPr>
          <a:xfrm>
            <a:off x="4166400" y="776000"/>
            <a:ext cx="34974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Rube Goldberg Team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3">
            <a:alphaModFix/>
          </a:blip>
          <a:srcRect b="10289" l="0" r="0" t="0"/>
          <a:stretch/>
        </p:blipFill>
        <p:spPr>
          <a:xfrm>
            <a:off x="205475" y="53050"/>
            <a:ext cx="2057250" cy="15411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"/>
          <p:cNvSpPr txBox="1"/>
          <p:nvPr/>
        </p:nvSpPr>
        <p:spPr>
          <a:xfrm>
            <a:off x="3089250" y="248425"/>
            <a:ext cx="56517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 Proposal Presentation</a:t>
            </a:r>
            <a:endParaRPr b="1" i="0" sz="36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1"/>
          <p:cNvSpPr txBox="1"/>
          <p:nvPr/>
        </p:nvSpPr>
        <p:spPr>
          <a:xfrm>
            <a:off x="154100" y="1657825"/>
            <a:ext cx="3085500" cy="30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Char char="●"/>
            </a:pPr>
            <a:r>
              <a:rPr b="0" i="0" lang="en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Jassem Alhaddad</a:t>
            </a:r>
            <a:endParaRPr b="0" i="0" sz="2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Char char="●"/>
            </a:pPr>
            <a:r>
              <a:rPr b="0" i="0" lang="en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 Alrashidi</a:t>
            </a:r>
            <a:r>
              <a:rPr b="0" i="0" lang="en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imes New Roman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Omar Aldhafeer</a:t>
            </a:r>
            <a:r>
              <a:rPr lang="en" sz="2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i="0" lang="en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imes New Roman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 Almari </a:t>
            </a:r>
            <a:endParaRPr b="0" i="0" sz="2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imes New Roman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Mohammed Albanaqi </a:t>
            </a:r>
            <a:endParaRPr b="0" i="0" sz="2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imes New Roman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Abdullah Alsayeh </a:t>
            </a:r>
            <a:endParaRPr b="0" i="0" sz="2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5144850" y="1298925"/>
            <a:ext cx="1540500" cy="4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Summer 2019</a:t>
            </a:r>
            <a:endParaRPr b="0" i="0" sz="1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5" name="Google Shape;6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33399" y="1986263"/>
            <a:ext cx="5071327" cy="267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25475" y="53050"/>
            <a:ext cx="5579251" cy="27243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"/>
          <p:cNvSpPr/>
          <p:nvPr/>
        </p:nvSpPr>
        <p:spPr>
          <a:xfrm>
            <a:off x="154100" y="383975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3950" y="3552525"/>
            <a:ext cx="506400" cy="120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44" name="Google Shape;144;p7"/>
          <p:cNvGraphicFramePr/>
          <p:nvPr/>
        </p:nvGraphicFramePr>
        <p:xfrm>
          <a:off x="4678800" y="14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{4C830720-ACB4-4A86-9B16-6E2C085A8E7D}</a:tableStyleId>
              </a:tblPr>
              <a:tblGrid>
                <a:gridCol w="1464075"/>
                <a:gridCol w="849775"/>
                <a:gridCol w="962075"/>
                <a:gridCol w="1091975"/>
              </a:tblGrid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rgbClr val="FFFFFF"/>
                          </a:solidFill>
                        </a:rPr>
                        <a:t>Items</a:t>
                      </a:r>
                      <a:endParaRPr b="1"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rgbClr val="FFFFFF"/>
                          </a:solidFill>
                        </a:rPr>
                        <a:t>Quantity</a:t>
                      </a:r>
                      <a:endParaRPr b="1"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rgbClr val="FFFFFF"/>
                          </a:solidFill>
                        </a:rPr>
                        <a:t>Cost</a:t>
                      </a:r>
                      <a:endParaRPr b="1"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rgbClr val="FFFFFF"/>
                          </a:solidFill>
                        </a:rPr>
                        <a:t>Reference</a:t>
                      </a:r>
                      <a:endParaRPr b="1"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Wild wire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$1</a:t>
                      </a: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5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Home depot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White peg board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$22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Home depot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Balls 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10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$6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Walmart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Fan 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$15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Walmart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Light switch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$9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Walmart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Way paddle switch 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$3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Walmart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Light control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$6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Walmart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Flex funnel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$6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Autozone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  Softwood board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$48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Home Depot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5" name="Google Shape;145;p7"/>
          <p:cNvSpPr txBox="1"/>
          <p:nvPr/>
        </p:nvSpPr>
        <p:spPr>
          <a:xfrm>
            <a:off x="6906050" y="4767275"/>
            <a:ext cx="4202400" cy="4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Mohammed Albanaqi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46" name="Google Shape;146;p7"/>
          <p:cNvGraphicFramePr/>
          <p:nvPr/>
        </p:nvGraphicFramePr>
        <p:xfrm>
          <a:off x="6992650" y="438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{4C830720-ACB4-4A86-9B16-6E2C085A8E7D}</a:tableStyleId>
              </a:tblPr>
              <a:tblGrid>
                <a:gridCol w="962075"/>
              </a:tblGrid>
              <a:tr h="393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$1</a:t>
                      </a: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30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7" name="Google Shape;147;p7"/>
          <p:cNvGraphicFramePr/>
          <p:nvPr/>
        </p:nvGraphicFramePr>
        <p:xfrm>
          <a:off x="4678800" y="438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{4C830720-ACB4-4A86-9B16-6E2C085A8E7D}</a:tableStyleId>
              </a:tblPr>
              <a:tblGrid>
                <a:gridCol w="1464075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FFFFFF"/>
                          </a:solidFill>
                        </a:rPr>
                        <a:t>Total</a:t>
                      </a:r>
                      <a:endParaRPr sz="12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8" name="Google Shape;148;p7"/>
          <p:cNvSpPr/>
          <p:nvPr/>
        </p:nvSpPr>
        <p:spPr>
          <a:xfrm>
            <a:off x="4986275" y="4453750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7"/>
          <p:cNvSpPr txBox="1"/>
          <p:nvPr>
            <p:ph type="title"/>
          </p:nvPr>
        </p:nvSpPr>
        <p:spPr>
          <a:xfrm>
            <a:off x="745950" y="2193588"/>
            <a:ext cx="2963100" cy="7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/>
              <a:t>Budget</a:t>
            </a:r>
            <a:endParaRPr sz="4800"/>
          </a:p>
        </p:txBody>
      </p:sp>
      <p:sp>
        <p:nvSpPr>
          <p:cNvPr id="150" name="Google Shape;150;p7"/>
          <p:cNvSpPr txBox="1"/>
          <p:nvPr/>
        </p:nvSpPr>
        <p:spPr>
          <a:xfrm>
            <a:off x="745950" y="2779450"/>
            <a:ext cx="2963100" cy="7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i="0" lang="en" sz="4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“ Cont’d ”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1" name="Google Shape;151;p7"/>
          <p:cNvSpPr/>
          <p:nvPr/>
        </p:nvSpPr>
        <p:spPr>
          <a:xfrm>
            <a:off x="5355150" y="4419400"/>
            <a:ext cx="506400" cy="85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>
            <p:ph type="title"/>
          </p:nvPr>
        </p:nvSpPr>
        <p:spPr>
          <a:xfrm>
            <a:off x="276925" y="2139450"/>
            <a:ext cx="4045200" cy="864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/>
              <a:t>References</a:t>
            </a:r>
            <a:endParaRPr sz="4800"/>
          </a:p>
        </p:txBody>
      </p:sp>
      <p:sp>
        <p:nvSpPr>
          <p:cNvPr id="157" name="Google Shape;15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8" name="Google Shape;158;p9"/>
          <p:cNvSpPr/>
          <p:nvPr/>
        </p:nvSpPr>
        <p:spPr>
          <a:xfrm>
            <a:off x="4986275" y="4453750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9"/>
          <p:cNvSpPr txBox="1"/>
          <p:nvPr/>
        </p:nvSpPr>
        <p:spPr>
          <a:xfrm>
            <a:off x="4694000" y="62050"/>
            <a:ext cx="4352700" cy="46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[1]BarD Software s.r.o, “Build - GanttProject Docs,” </a:t>
            </a:r>
            <a:r>
              <a:rPr b="0" i="1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Ganttproject.biz</a:t>
            </a: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2018. [Online].</a:t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https://docs.ganttproject.biz/development/build/</a:t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‌</a:t>
            </a:r>
            <a:endParaRPr b="0" i="0" sz="11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[2]“Rube Goldberg – Home of the Official Rube Goldberg Machine Contests.” </a:t>
            </a:r>
            <a:r>
              <a:rPr b="0" i="1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Rubegoldberg.Com</a:t>
            </a: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2018, www.rubegoldberg.com/. Accessed 11 July 2019.</a:t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</a:t>
            </a:r>
            <a:r>
              <a:rPr b="0" i="1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Nau.Edu</a:t>
            </a: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,2019,nau.edu/visual-identity-guide/wp-content/uploads/sites/121/2018/09/NAU_Acronym_Horiz_1Line-281_3514-1024x50.png. Accessed 11 July 2019.</a:t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‌</a:t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0" name="Google Shape;160;p9"/>
          <p:cNvSpPr/>
          <p:nvPr/>
        </p:nvSpPr>
        <p:spPr>
          <a:xfrm>
            <a:off x="5355150" y="4419400"/>
            <a:ext cx="506400" cy="85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"/>
          <p:cNvSpPr txBox="1"/>
          <p:nvPr>
            <p:ph type="title"/>
          </p:nvPr>
        </p:nvSpPr>
        <p:spPr>
          <a:xfrm>
            <a:off x="2316000" y="2041050"/>
            <a:ext cx="4512000" cy="1061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" sz="7200"/>
              <a:t>Questions?</a:t>
            </a:r>
            <a:endParaRPr sz="7200"/>
          </a:p>
        </p:txBody>
      </p:sp>
      <p:sp>
        <p:nvSpPr>
          <p:cNvPr id="166" name="Google Shape;16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7" name="Google Shape;167;p10"/>
          <p:cNvSpPr/>
          <p:nvPr/>
        </p:nvSpPr>
        <p:spPr>
          <a:xfrm>
            <a:off x="550900" y="3543925"/>
            <a:ext cx="506400" cy="120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/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/>
              <a:t>Overview</a:t>
            </a:r>
            <a:endParaRPr sz="4800"/>
          </a:p>
        </p:txBody>
      </p:sp>
      <p:sp>
        <p:nvSpPr>
          <p:cNvPr id="74" name="Google Shape;7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5" name="Google Shape;75;p2"/>
          <p:cNvSpPr txBox="1"/>
          <p:nvPr/>
        </p:nvSpPr>
        <p:spPr>
          <a:xfrm>
            <a:off x="4687050" y="1164725"/>
            <a:ext cx="4872300" cy="48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Project Description</a:t>
            </a:r>
            <a:endParaRPr b="0" i="0" sz="2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Design Description</a:t>
            </a:r>
            <a:endParaRPr b="0" i="0" sz="2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Design Requirements</a:t>
            </a:r>
            <a:endParaRPr b="0" i="0" sz="2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Char char="●"/>
            </a:pPr>
            <a:r>
              <a:rPr lang="en" sz="2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Changes</a:t>
            </a:r>
            <a:endParaRPr sz="2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Char char="●"/>
            </a:pPr>
            <a:r>
              <a:rPr lang="en" sz="2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Bill of Material</a:t>
            </a:r>
            <a:endParaRPr sz="2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Char char="●"/>
            </a:pPr>
            <a:r>
              <a:rPr b="0" i="0" lang="en" sz="2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Budget</a:t>
            </a:r>
            <a:endParaRPr b="0" i="0" sz="2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Char char="●"/>
            </a:pPr>
            <a:r>
              <a:t/>
            </a:r>
            <a:endParaRPr sz="2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4986275" y="4453750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5355150" y="4419400"/>
            <a:ext cx="506400" cy="120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>
            <p:ph type="title"/>
          </p:nvPr>
        </p:nvSpPr>
        <p:spPr>
          <a:xfrm>
            <a:off x="276400" y="19126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/>
              <a:t>Project Description</a:t>
            </a:r>
            <a:endParaRPr sz="4800"/>
          </a:p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4" name="Google Shape;84;p3"/>
          <p:cNvSpPr txBox="1"/>
          <p:nvPr/>
        </p:nvSpPr>
        <p:spPr>
          <a:xfrm>
            <a:off x="4696700" y="468600"/>
            <a:ext cx="4350000" cy="42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Rube Goldberg is a machine that performs a very simple task in a very complex fashion, usually including a chain reaction.</a:t>
            </a:r>
            <a:endParaRPr b="0" i="0" sz="24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objective is to create a reliable and resettable machine of Rube Goldberg steps. </a:t>
            </a:r>
            <a:endParaRPr b="0" i="0" sz="24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4986275" y="4453750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/>
          <p:nvPr/>
        </p:nvSpPr>
        <p:spPr>
          <a:xfrm>
            <a:off x="5355150" y="4419400"/>
            <a:ext cx="506400" cy="120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/>
          <p:nvPr>
            <p:ph type="title"/>
          </p:nvPr>
        </p:nvSpPr>
        <p:spPr>
          <a:xfrm>
            <a:off x="276400" y="19126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/>
              <a:t>Design Description</a:t>
            </a:r>
            <a:endParaRPr sz="4800"/>
          </a:p>
        </p:txBody>
      </p:sp>
      <p:sp>
        <p:nvSpPr>
          <p:cNvPr id="92" name="Google Shape;9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3" name="Google Shape;93;p4"/>
          <p:cNvSpPr/>
          <p:nvPr/>
        </p:nvSpPr>
        <p:spPr>
          <a:xfrm>
            <a:off x="4986275" y="4453750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"/>
          <p:cNvSpPr/>
          <p:nvPr/>
        </p:nvSpPr>
        <p:spPr>
          <a:xfrm>
            <a:off x="5355150" y="4419400"/>
            <a:ext cx="506400" cy="120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4"/>
          <p:cNvPicPr preferRelativeResize="0"/>
          <p:nvPr/>
        </p:nvPicPr>
        <p:blipFill rotWithShape="1">
          <a:blip r:embed="rId3">
            <a:alphaModFix/>
          </a:blip>
          <a:srcRect b="0" l="0" r="0" t="7355"/>
          <a:stretch/>
        </p:blipFill>
        <p:spPr>
          <a:xfrm>
            <a:off x="5068213" y="89500"/>
            <a:ext cx="3622181" cy="4675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 txBox="1"/>
          <p:nvPr>
            <p:ph type="title"/>
          </p:nvPr>
        </p:nvSpPr>
        <p:spPr>
          <a:xfrm>
            <a:off x="276400" y="19126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/>
              <a:t>Design Requirements </a:t>
            </a:r>
            <a:endParaRPr sz="4800"/>
          </a:p>
        </p:txBody>
      </p:sp>
      <p:sp>
        <p:nvSpPr>
          <p:cNvPr id="101" name="Google Shape;10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2" name="Google Shape;102;p5"/>
          <p:cNvSpPr txBox="1"/>
          <p:nvPr/>
        </p:nvSpPr>
        <p:spPr>
          <a:xfrm>
            <a:off x="7292500" y="4765100"/>
            <a:ext cx="1656000" cy="2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Abdullah  </a:t>
            </a:r>
            <a:endParaRPr b="0" i="0" sz="1600" u="none" cap="none" strike="noStrik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3" name="Google Shape;103;p5"/>
          <p:cNvSpPr/>
          <p:nvPr/>
        </p:nvSpPr>
        <p:spPr>
          <a:xfrm>
            <a:off x="4986275" y="4453750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5"/>
          <p:cNvSpPr/>
          <p:nvPr/>
        </p:nvSpPr>
        <p:spPr>
          <a:xfrm>
            <a:off x="5355150" y="4419400"/>
            <a:ext cx="506400" cy="120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5"/>
          <p:cNvSpPr txBox="1"/>
          <p:nvPr/>
        </p:nvSpPr>
        <p:spPr>
          <a:xfrm>
            <a:off x="4572000" y="381400"/>
            <a:ext cx="3546600" cy="43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Safety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Realistic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Size (10 * 10 ft^2)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Resettable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Timing </a:t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Animals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Flammable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0" i="0" lang="en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Noise</a:t>
            </a:r>
            <a:endParaRPr b="0" i="0" sz="1400" u="none" cap="none" strike="noStrike">
              <a:solidFill>
                <a:srgbClr val="000000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f4cebf89c_1_0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5f4cebf89c_1_0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g5f4cebf89c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325" y="431275"/>
            <a:ext cx="8695352" cy="464200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g5f4cebf89c_1_0"/>
          <p:cNvSpPr txBox="1"/>
          <p:nvPr/>
        </p:nvSpPr>
        <p:spPr>
          <a:xfrm>
            <a:off x="3050025" y="0"/>
            <a:ext cx="2007300" cy="1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Gantt Chart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g5f4cebf89c_1_0"/>
          <p:cNvSpPr txBox="1"/>
          <p:nvPr/>
        </p:nvSpPr>
        <p:spPr>
          <a:xfrm>
            <a:off x="7440825" y="4720100"/>
            <a:ext cx="21090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Omar Aldhafeeri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f4cebf89c_0_0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Changes </a:t>
            </a:r>
            <a:endParaRPr/>
          </a:p>
        </p:txBody>
      </p:sp>
      <p:sp>
        <p:nvSpPr>
          <p:cNvPr id="120" name="Google Shape;120;g5f4cebf89c_0_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Dominos steps using electromagnet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Pull roll using gravity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Hair</a:t>
            </a:r>
            <a:r>
              <a:rPr lang="en"/>
              <a:t> Drier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Pascal</a:t>
            </a:r>
            <a:r>
              <a:rPr lang="en"/>
              <a:t> Law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 Belt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f4cebf89c_2_1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of Material</a:t>
            </a:r>
            <a:endParaRPr/>
          </a:p>
        </p:txBody>
      </p:sp>
      <p:sp>
        <p:nvSpPr>
          <p:cNvPr id="126" name="Google Shape;126;g5f4cebf89c_2_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7" name="Google Shape;127;g5f4cebf89c_2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0961" y="445075"/>
            <a:ext cx="4234091" cy="41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>
            <p:ph type="title"/>
          </p:nvPr>
        </p:nvSpPr>
        <p:spPr>
          <a:xfrm>
            <a:off x="745950" y="2193588"/>
            <a:ext cx="2963100" cy="7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/>
              <a:t>Budget</a:t>
            </a:r>
            <a:endParaRPr sz="4800"/>
          </a:p>
        </p:txBody>
      </p:sp>
      <p:sp>
        <p:nvSpPr>
          <p:cNvPr id="133" name="Google Shape;1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34" name="Google Shape;134;p6"/>
          <p:cNvGraphicFramePr/>
          <p:nvPr/>
        </p:nvGraphicFramePr>
        <p:xfrm>
          <a:off x="4644175" y="136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{4C830720-ACB4-4A86-9B16-6E2C085A8E7D}</a:tableStyleId>
              </a:tblPr>
              <a:tblGrid>
                <a:gridCol w="2223925"/>
                <a:gridCol w="2223925"/>
              </a:tblGrid>
              <a:tr h="841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none" cap="none" strike="noStrike">
                          <a:solidFill>
                            <a:srgbClr val="FFFFFF"/>
                          </a:solidFill>
                        </a:rPr>
                        <a:t>Expense Details</a:t>
                      </a:r>
                      <a:endParaRPr sz="18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none" cap="none" strike="noStrike">
                          <a:solidFill>
                            <a:srgbClr val="FFFFFF"/>
                          </a:solidFill>
                        </a:rPr>
                        <a:t>Cost</a:t>
                      </a:r>
                      <a:endParaRPr sz="18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1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Total Budget</a:t>
                      </a:r>
                      <a:endParaRPr sz="15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$</a:t>
                      </a:r>
                      <a:r>
                        <a:rPr lang="en" sz="1500">
                          <a:solidFill>
                            <a:srgbClr val="FFFFFF"/>
                          </a:solidFill>
                        </a:rPr>
                        <a:t>1500</a:t>
                      </a:r>
                      <a:endParaRPr sz="15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1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Anticipated Expenses</a:t>
                      </a:r>
                      <a:endParaRPr sz="15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$1000</a:t>
                      </a:r>
                      <a:endParaRPr sz="1500" u="none" cap="none" strike="noStrike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1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Actual Expenses</a:t>
                      </a:r>
                      <a:endParaRPr sz="15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$1</a:t>
                      </a:r>
                      <a:r>
                        <a:rPr lang="en" sz="1500">
                          <a:solidFill>
                            <a:srgbClr val="FFFFFF"/>
                          </a:solidFill>
                        </a:rPr>
                        <a:t>30</a:t>
                      </a:r>
                      <a:endParaRPr sz="1500" u="none" cap="none" strike="noStrike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1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Resulting Balance</a:t>
                      </a:r>
                      <a:endParaRPr sz="15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rgbClr val="FFFFFF"/>
                          </a:solidFill>
                        </a:rPr>
                        <a:t>$127</a:t>
                      </a:r>
                      <a:r>
                        <a:rPr lang="en" sz="1500">
                          <a:solidFill>
                            <a:srgbClr val="FFFFFF"/>
                          </a:solidFill>
                        </a:rPr>
                        <a:t>2</a:t>
                      </a:r>
                      <a:endParaRPr sz="1500" u="none" cap="none" strike="noStrike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5" name="Google Shape;135;p6"/>
          <p:cNvSpPr txBox="1"/>
          <p:nvPr/>
        </p:nvSpPr>
        <p:spPr>
          <a:xfrm>
            <a:off x="1001850" y="2949900"/>
            <a:ext cx="2451300" cy="32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sng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We are currently on schedule</a:t>
            </a:r>
            <a:endParaRPr b="1" i="0" sz="1200" u="sng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6" name="Google Shape;136;p6"/>
          <p:cNvSpPr/>
          <p:nvPr/>
        </p:nvSpPr>
        <p:spPr>
          <a:xfrm>
            <a:off x="4986275" y="4453750"/>
            <a:ext cx="506400" cy="51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6947175" y="4761950"/>
            <a:ext cx="1904100" cy="32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Mohammed Albanaqi</a:t>
            </a:r>
            <a:endParaRPr b="0" i="0" sz="1400" u="none" cap="none" strike="noStrike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8" name="Google Shape;138;p6"/>
          <p:cNvSpPr/>
          <p:nvPr/>
        </p:nvSpPr>
        <p:spPr>
          <a:xfrm>
            <a:off x="5355150" y="4419400"/>
            <a:ext cx="506400" cy="120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